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518BF-9D0F-FA72-264A-5FA55DD0F2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4DE20-F516-58B3-4CDF-555940D303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74CC9-4E79-5AA8-0B5A-B49538E91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41DA48-6777-49B8-326B-E2DE11894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9D060-A97B-E0F1-5679-D889BD7E4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126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0FFC9-802C-BD4C-0680-717E65C9F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A27022-614B-C1BB-BCB7-A7781AA8A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B6BBB-E724-FB0A-C3A8-DB84907A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D58CE-5B60-D434-F13B-128D2621D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0E74E-4F88-C79D-91C6-DBA6C36F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87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4CE1B5-1AC9-9891-3A6A-60122016B2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21E94B-87BC-C9BD-5784-A1EC99EA9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DED06-69B9-1FE4-A1DA-AF2D3E6C8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DDE52F-8F16-614D-3F42-9C72C3FC1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BFAB-62C1-6427-C9A0-079D2080F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31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D48AA-42A7-7970-520C-758B15295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5E1A7-B69D-2745-024C-867D5ACE3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7EE04-DF80-512D-49FA-FEA5D3164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DF6B7-E3F1-C04A-FF5E-9C42C06C6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D5F4E-782B-14E6-A6C9-DF89A1F03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4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31A77-EC68-24BD-6913-1313894BD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88BBA-A7DC-A76C-FDDB-11E6B5670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4DEC2-DE97-5583-8E44-8911348E2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3395D-D3EB-517E-8714-16DEFDC53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F2093-1DD0-D1D9-1E64-A654D8511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653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0ADAA-F47A-CFD1-29FE-2EC96B7A0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B8439-6458-F0A3-C073-A8B84845B2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14588-6C49-2889-784D-AEBEE60AE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93B777-6333-2879-C36B-36BB6E529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008B7B-4167-2670-8A83-3DEC4FA3B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6F5AB1-8843-3464-E7EC-A0A73DAE8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02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05384-9ECF-C108-FD61-9B17E3501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F4A0D-2D17-B0EC-4F34-C38188F79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93CC0-7381-8A3A-7620-FFB21E8FC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A37C61-878D-269C-9A35-FA2CD9039C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CA4C9B-2673-6C97-4E6F-03B14A0C2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14A009-4288-6406-4DAC-5D4B9CA74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7A5256-0878-BE68-0C1D-FD3775695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3740D5-9864-4816-44D3-FC6E6A729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532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B8ACA-4A76-5B35-899F-75CD10FB5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8902C0-5AB9-CC81-C9C3-06C5BBE8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F0AAE1-C06E-46DA-D92A-AE4DA295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AFAD57-4452-74DA-3121-A21102D46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9316A0-D7D0-75EB-9149-F6B39F1BE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00E227-6546-9354-C2AB-9DDD08EE6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FB78C-C824-B062-997A-DE94122E0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47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85DBD-65BC-B21C-B90E-07C4B26A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3BAB6-B085-1E99-AFED-0B0C59360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3F716A-E484-CF81-B2BA-B41199386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207B1D-C743-5D4C-E329-EEFEB419C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6CD3A-1177-9C06-95CB-7A73E4011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7AFF8E-30B5-5A7F-9EFE-57EDFD4CC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45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63F27-43EE-DAC8-967F-16732B94E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7D27A7-51BD-38A1-7C72-D60B1AC69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C26D3D-29E0-B396-43FB-67F838EB48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D2F9B-B7A1-23FD-805C-B90C27A63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A0758-29C6-A2BC-D2B2-ED69B176A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A041B0-9CA5-0E97-8DBF-1209BDD1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43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1FCB48-97FE-5709-05DB-5D221EC0F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8A7F73-4453-3020-FA0D-5BE46C492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B8440-D3DB-FDF3-6D6D-A08DDF904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5A935-BC1F-4BE9-9B5A-AF84C6E7297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3E8A4-2B9F-C2F9-38C2-325B15ABD7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62F1-F913-F340-41D3-09345AC4FD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EF976A-7084-43F4-AB03-6650A962B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316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mailto:balsa.dogandzic@udg.edu.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rakhaalcander/ucl-2021-2022-player-data-analysis" TargetMode="External"/><Relationship Id="rId2" Type="http://schemas.openxmlformats.org/officeDocument/2006/relationships/hyperlink" Target="https://www.kaggle.com/datasets/azminetoushikwasi/ucl-202122-uefa-champions-leagu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UEFA_Champions_League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Created_with_Matplotlib-logo.svg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andas.pydata.org/about/citing.html" TargetMode="External"/><Relationship Id="rId11" Type="http://schemas.openxmlformats.org/officeDocument/2006/relationships/hyperlink" Target="https://www.djangoproject.com/community/logos/" TargetMode="External"/><Relationship Id="rId5" Type="http://schemas.openxmlformats.org/officeDocument/2006/relationships/image" Target="../media/image5.png"/><Relationship Id="rId10" Type="http://schemas.openxmlformats.org/officeDocument/2006/relationships/image" Target="../media/image7.png"/><Relationship Id="rId4" Type="http://schemas.openxmlformats.org/officeDocument/2006/relationships/hyperlink" Target="https://numpy.org/" TargetMode="External"/><Relationship Id="rId9" Type="http://schemas.openxmlformats.org/officeDocument/2006/relationships/hyperlink" Target="https://github.com/seaborn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5D735A-2ABF-B7CE-DB59-8766633E04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104" y="344129"/>
            <a:ext cx="2843792" cy="18484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79F3CF-0E4E-6AB2-B906-2624AFF02373}"/>
              </a:ext>
            </a:extLst>
          </p:cNvPr>
          <p:cNvSpPr txBox="1"/>
          <p:nvPr/>
        </p:nvSpPr>
        <p:spPr>
          <a:xfrm>
            <a:off x="3712813" y="2271252"/>
            <a:ext cx="4650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Fakultet</a:t>
            </a:r>
            <a:r>
              <a:rPr lang="en-US" dirty="0"/>
              <a:t> za </a:t>
            </a:r>
            <a:r>
              <a:rPr lang="en-US" dirty="0" err="1"/>
              <a:t>informacione</a:t>
            </a:r>
            <a:r>
              <a:rPr lang="en-US" dirty="0"/>
              <a:t> </a:t>
            </a:r>
            <a:r>
              <a:rPr lang="en-US" dirty="0" err="1"/>
              <a:t>sisteme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tehnologije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8872DD-264D-FF63-D9D5-AFF330732F31}"/>
              </a:ext>
            </a:extLst>
          </p:cNvPr>
          <p:cNvSpPr txBox="1"/>
          <p:nvPr/>
        </p:nvSpPr>
        <p:spPr>
          <a:xfrm>
            <a:off x="3770671" y="2640584"/>
            <a:ext cx="4650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Diplomski</a:t>
            </a:r>
            <a:r>
              <a:rPr lang="en-US" dirty="0"/>
              <a:t> rad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463EEF-BD6C-5714-81B6-8B1166A29164}"/>
              </a:ext>
            </a:extLst>
          </p:cNvPr>
          <p:cNvSpPr txBox="1"/>
          <p:nvPr/>
        </p:nvSpPr>
        <p:spPr>
          <a:xfrm>
            <a:off x="2288458" y="3194582"/>
            <a:ext cx="7615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accent2"/>
                </a:solidFill>
              </a:rPr>
              <a:t>Prikaz</a:t>
            </a:r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rezultata</a:t>
            </a:r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analize</a:t>
            </a:r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podataka</a:t>
            </a:r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na</a:t>
            </a:r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veb</a:t>
            </a:r>
            <a:r>
              <a:rPr lang="en-US" sz="2400" b="1" dirty="0">
                <a:solidFill>
                  <a:schemeClr val="accent2"/>
                </a:solidFill>
              </a:rPr>
              <a:t>-u </a:t>
            </a:r>
            <a:r>
              <a:rPr lang="en-US" sz="2400" b="1" dirty="0" err="1">
                <a:solidFill>
                  <a:schemeClr val="accent2"/>
                </a:solidFill>
              </a:rPr>
              <a:t>pomo</a:t>
            </a:r>
            <a:r>
              <a:rPr lang="sr-Latn-ME" sz="2400" b="1" dirty="0">
                <a:solidFill>
                  <a:schemeClr val="accent2"/>
                </a:solidFill>
              </a:rPr>
              <a:t>ću Python programskog jezika sa konkretnim primjerom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CF7211-64C7-30FD-9968-79EAD6C3CC73}"/>
              </a:ext>
            </a:extLst>
          </p:cNvPr>
          <p:cNvSpPr txBox="1"/>
          <p:nvPr/>
        </p:nvSpPr>
        <p:spPr>
          <a:xfrm>
            <a:off x="454742" y="5083900"/>
            <a:ext cx="3667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ME" dirty="0"/>
              <a:t>Mentor: prof. dr Tomo Popović</a:t>
            </a:r>
          </a:p>
          <a:p>
            <a:r>
              <a:rPr lang="sr-Latn-ME" dirty="0"/>
              <a:t>Komentor: mr Stevan Čakić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A3EFC1-2695-7434-1A37-0417DEEC0864}"/>
              </a:ext>
            </a:extLst>
          </p:cNvPr>
          <p:cNvSpPr txBox="1"/>
          <p:nvPr/>
        </p:nvSpPr>
        <p:spPr>
          <a:xfrm>
            <a:off x="8069828" y="5082376"/>
            <a:ext cx="3667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dirty="0"/>
              <a:t>Student: Balša Dogandžić</a:t>
            </a:r>
          </a:p>
          <a:p>
            <a:pPr algn="r"/>
            <a:r>
              <a:rPr lang="sr-Latn-ME" dirty="0"/>
              <a:t>Broj dosijea: 20/124i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8240F7-63D5-F7B1-DF3B-ACD61D157655}"/>
              </a:ext>
            </a:extLst>
          </p:cNvPr>
          <p:cNvSpPr txBox="1"/>
          <p:nvPr/>
        </p:nvSpPr>
        <p:spPr>
          <a:xfrm>
            <a:off x="3770671" y="5919642"/>
            <a:ext cx="4650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dirty="0"/>
              <a:t>Podgorica, septembar 2023. godine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384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E14B4C6-BF7C-65BE-5EAE-B6DE90EBA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338"/>
            <a:ext cx="10515600" cy="4672625"/>
          </a:xfrm>
        </p:spPr>
        <p:txBody>
          <a:bodyPr anchor="ctr"/>
          <a:lstStyle/>
          <a:p>
            <a:pPr marL="0" indent="0">
              <a:buNone/>
            </a:pPr>
            <a:r>
              <a:rPr lang="sr-Latn-ME" b="1" dirty="0"/>
              <a:t>Problemi:</a:t>
            </a:r>
          </a:p>
          <a:p>
            <a:r>
              <a:rPr lang="sr-Latn-ME" dirty="0"/>
              <a:t>Ograničenost na jednu sezonu prvenstva</a:t>
            </a:r>
          </a:p>
          <a:p>
            <a:r>
              <a:rPr lang="sr-Latn-ME" dirty="0"/>
              <a:t>Oskudna arhitektura</a:t>
            </a:r>
          </a:p>
          <a:p>
            <a:endParaRPr lang="sr-Latn-ME" dirty="0"/>
          </a:p>
          <a:p>
            <a:pPr marL="0" indent="0">
              <a:buNone/>
            </a:pPr>
            <a:r>
              <a:rPr lang="sr-Latn-ME" b="1" dirty="0"/>
              <a:t>Predlozi:</a:t>
            </a:r>
          </a:p>
          <a:p>
            <a:r>
              <a:rPr lang="sr-Latn-ME" dirty="0"/>
              <a:t>Implementacija baze podataka</a:t>
            </a:r>
          </a:p>
          <a:p>
            <a:r>
              <a:rPr lang="sr-Latn-ME" dirty="0"/>
              <a:t>Odvajanje </a:t>
            </a:r>
            <a:r>
              <a:rPr lang="sr-Latn-ME" i="1" dirty="0"/>
              <a:t>frontend</a:t>
            </a:r>
            <a:r>
              <a:rPr lang="sr-Latn-ME" dirty="0"/>
              <a:t>-a i </a:t>
            </a:r>
            <a:r>
              <a:rPr lang="sr-Latn-ME" i="1" dirty="0"/>
              <a:t>backend</a:t>
            </a:r>
            <a:r>
              <a:rPr lang="sr-Latn-ME" dirty="0"/>
              <a:t>-a</a:t>
            </a:r>
          </a:p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F59ABAB-3F87-1AEF-EC98-59CF17560DB3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6565490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Predlozi za poboljšanje sistema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AF011-6907-5E2D-D09A-7727552209BC}"/>
              </a:ext>
            </a:extLst>
          </p:cNvPr>
          <p:cNvSpPr txBox="1"/>
          <p:nvPr/>
        </p:nvSpPr>
        <p:spPr>
          <a:xfrm>
            <a:off x="6096000" y="640231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4. Diskusija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D3BA42-E739-EDDD-652B-95C9ACDE0885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127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62128F-8BA8-4DC0-5626-301EB4D2D558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6565490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Hvala na pažnji!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9515D28-9304-B972-0BDF-6AD71741F3F3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A0995BF-A0B0-4339-9522-F995014EE786}"/>
              </a:ext>
            </a:extLst>
          </p:cNvPr>
          <p:cNvSpPr txBox="1"/>
          <p:nvPr/>
        </p:nvSpPr>
        <p:spPr>
          <a:xfrm>
            <a:off x="7686368" y="5888622"/>
            <a:ext cx="3667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dirty="0"/>
              <a:t>Balša Dogandžić 20/124i </a:t>
            </a:r>
          </a:p>
          <a:p>
            <a:pPr algn="r"/>
            <a:r>
              <a:rPr lang="sr-Latn-ME" dirty="0">
                <a:hlinkClick r:id="rId2"/>
              </a:rPr>
              <a:t>balsa.dogandzic@udg.edu.me</a:t>
            </a:r>
            <a:r>
              <a:rPr lang="sr-Latn-ME" dirty="0"/>
              <a:t> 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748BAA-FE85-E931-E2B0-E50D44B24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2082" y="1909644"/>
            <a:ext cx="3871720" cy="38717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72AA19-858F-FACD-03D5-5FF244B311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09644"/>
            <a:ext cx="3871720" cy="38717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DE0AA6-F288-2F26-280F-3C1FD4426A6C}"/>
              </a:ext>
            </a:extLst>
          </p:cNvPr>
          <p:cNvSpPr txBox="1"/>
          <p:nvPr/>
        </p:nvSpPr>
        <p:spPr>
          <a:xfrm>
            <a:off x="838200" y="1428981"/>
            <a:ext cx="3667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ME" sz="2000" b="1" dirty="0">
                <a:solidFill>
                  <a:schemeClr val="accent2"/>
                </a:solidFill>
              </a:rPr>
              <a:t>GitHub</a:t>
            </a:r>
            <a:r>
              <a:rPr lang="sr-Latn-ME" sz="2400" b="1" dirty="0">
                <a:solidFill>
                  <a:schemeClr val="accent2"/>
                </a:solidFill>
              </a:rPr>
              <a:t> </a:t>
            </a:r>
            <a:r>
              <a:rPr lang="sr-Latn-ME" sz="2000" b="1" dirty="0">
                <a:solidFill>
                  <a:schemeClr val="accent2"/>
                </a:solidFill>
              </a:rPr>
              <a:t>repozitorija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70DD2F-7103-3DBD-1562-C6296CDECECE}"/>
              </a:ext>
            </a:extLst>
          </p:cNvPr>
          <p:cNvSpPr txBox="1"/>
          <p:nvPr/>
        </p:nvSpPr>
        <p:spPr>
          <a:xfrm>
            <a:off x="7482082" y="1428981"/>
            <a:ext cx="3667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ME" sz="2000" b="1" dirty="0">
                <a:solidFill>
                  <a:schemeClr val="accent2"/>
                </a:solidFill>
              </a:rPr>
              <a:t>Collab analiza skupa podataka</a:t>
            </a:r>
            <a:endParaRPr lang="en-US" sz="20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917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09785-22F4-47F9-60A1-46C9EAF913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187" y="542260"/>
            <a:ext cx="11041626" cy="912914"/>
          </a:xfrm>
        </p:spPr>
        <p:txBody>
          <a:bodyPr>
            <a:normAutofit fontScale="90000"/>
          </a:bodyPr>
          <a:lstStyle/>
          <a:p>
            <a:pPr algn="l"/>
            <a:r>
              <a:rPr lang="sr-Latn-ME" b="1" dirty="0">
                <a:solidFill>
                  <a:schemeClr val="accent2"/>
                </a:solidFill>
              </a:rPr>
              <a:t>Sadržaj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2DA3A-4317-38F4-045E-0BEBC90047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186" y="1773238"/>
            <a:ext cx="11041625" cy="4542502"/>
          </a:xfrm>
        </p:spPr>
        <p:txBody>
          <a:bodyPr anchor="ctr">
            <a:normAutofit/>
          </a:bodyPr>
          <a:lstStyle/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sr-Latn-ME" sz="2800" dirty="0"/>
              <a:t>Matrijali i metodologija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sr-Latn-ME" sz="2800" dirty="0"/>
              <a:t>Analiza podataka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sr-Latn-ME" sz="2800" dirty="0"/>
              <a:t>Razvoj veb aplikacije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sr-Latn-ME" sz="2800" dirty="0"/>
              <a:t>Diskusija</a:t>
            </a:r>
          </a:p>
        </p:txBody>
      </p:sp>
    </p:spTree>
    <p:extLst>
      <p:ext uri="{BB962C8B-B14F-4D97-AF65-F5344CB8AC3E}">
        <p14:creationId xmlns:p14="http://schemas.microsoft.com/office/powerpoint/2010/main" val="1233208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32BE1-1F1A-D76E-804E-6A652CDA3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4087"/>
            <a:ext cx="5257800" cy="1325563"/>
          </a:xfrm>
        </p:spPr>
        <p:txBody>
          <a:bodyPr anchor="b"/>
          <a:lstStyle/>
          <a:p>
            <a:r>
              <a:rPr lang="sr-Latn-ME" b="1" dirty="0">
                <a:solidFill>
                  <a:schemeClr val="accent2"/>
                </a:solidFill>
              </a:rPr>
              <a:t>Skup podataka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24E51-6A01-7EFC-2966-C0D75144B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6285"/>
            <a:ext cx="6762135" cy="4178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r-Latn-ME" sz="2400" dirty="0"/>
              <a:t>Skup podataka se sastoji od rezultata igrača na fudbalskom prvenstvu Liga šampiona, sezona 2021/2022</a:t>
            </a:r>
          </a:p>
          <a:p>
            <a:pPr marL="0" indent="0">
              <a:buNone/>
            </a:pPr>
            <a:endParaRPr lang="sr-Latn-ME" sz="2400" dirty="0"/>
          </a:p>
          <a:p>
            <a:pPr marL="0" indent="0">
              <a:buNone/>
            </a:pPr>
            <a:r>
              <a:rPr lang="sr-Latn-ME" sz="2400" dirty="0"/>
              <a:t>Arhiva podataka koja se sastoji od 8 CSV fajlova je dostupna na </a:t>
            </a:r>
            <a:r>
              <a:rPr lang="sr-Latn-ME" sz="2400" i="1" dirty="0"/>
              <a:t>Kaggle</a:t>
            </a:r>
            <a:r>
              <a:rPr lang="sr-Latn-ME" sz="2400" dirty="0"/>
              <a:t> na </a:t>
            </a:r>
            <a:r>
              <a:rPr lang="sr-Latn-ME" sz="2400" i="1" dirty="0">
                <a:hlinkClick r:id="rId2"/>
              </a:rPr>
              <a:t>link</a:t>
            </a:r>
            <a:r>
              <a:rPr lang="sr-Latn-ME" sz="2400" dirty="0"/>
              <a:t>-u</a:t>
            </a:r>
          </a:p>
          <a:p>
            <a:pPr marL="0" indent="0">
              <a:buNone/>
            </a:pPr>
            <a:endParaRPr lang="sr-Latn-ME" sz="2400" dirty="0"/>
          </a:p>
          <a:p>
            <a:pPr marL="0" indent="0">
              <a:buNone/>
            </a:pPr>
            <a:r>
              <a:rPr lang="sr-Latn-ME" sz="2400" dirty="0"/>
              <a:t>Fajl napravljen spajanjem svih pojedinačnih fajlova iz arhive se može pronaći na Kaggle platformi(</a:t>
            </a:r>
            <a:r>
              <a:rPr lang="sr-Latn-ME" sz="2400" dirty="0">
                <a:hlinkClick r:id="rId3"/>
              </a:rPr>
              <a:t>link</a:t>
            </a:r>
            <a:r>
              <a:rPr lang="sr-Latn-ME" sz="2400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C9BF0B-4943-5820-38A2-07EFBE5F4A9E}"/>
              </a:ext>
            </a:extLst>
          </p:cNvPr>
          <p:cNvSpPr txBox="1"/>
          <p:nvPr/>
        </p:nvSpPr>
        <p:spPr>
          <a:xfrm>
            <a:off x="6096000" y="1066430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1. Materijali i metodologija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5F55464-D2EB-CB77-DA68-96754A045F4F}"/>
              </a:ext>
            </a:extLst>
          </p:cNvPr>
          <p:cNvCxnSpPr>
            <a:cxnSpLocks/>
          </p:cNvCxnSpPr>
          <p:nvPr/>
        </p:nvCxnSpPr>
        <p:spPr>
          <a:xfrm>
            <a:off x="838200" y="1700980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26" name="Picture 2" descr="UEFA Champions League - Wikipedia">
            <a:extLst>
              <a:ext uri="{FF2B5EF4-FFF2-40B4-BE49-F238E27FC236}">
                <a16:creationId xmlns:a16="http://schemas.microsoft.com/office/drawing/2014/main" id="{DC1A4184-3CD8-D2D1-8239-A472ECCF10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51" t="-3454" r="22757" b="48520"/>
          <a:stretch/>
        </p:blipFill>
        <p:spPr bwMode="auto">
          <a:xfrm>
            <a:off x="7819784" y="2064775"/>
            <a:ext cx="3534016" cy="3372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DB6144-F267-8388-3F19-171318E9ED99}"/>
              </a:ext>
            </a:extLst>
          </p:cNvPr>
          <p:cNvSpPr txBox="1"/>
          <p:nvPr/>
        </p:nvSpPr>
        <p:spPr>
          <a:xfrm>
            <a:off x="7819784" y="5545394"/>
            <a:ext cx="35340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5"/>
              </a:rPr>
              <a:t>https://en.wikipedia.org/wiki/UEFA_Champions_League</a:t>
            </a:r>
            <a:endParaRPr lang="sr-Latn-ME" sz="1600" dirty="0"/>
          </a:p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60046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FF1928-F3FF-B1AE-FE55-306C9FE310AE}"/>
              </a:ext>
            </a:extLst>
          </p:cNvPr>
          <p:cNvSpPr txBox="1">
            <a:spLocks/>
          </p:cNvSpPr>
          <p:nvPr/>
        </p:nvSpPr>
        <p:spPr>
          <a:xfrm>
            <a:off x="838200" y="264087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Korišćeni paketi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67226C-1C70-4E72-41D2-4DEF4103102C}"/>
              </a:ext>
            </a:extLst>
          </p:cNvPr>
          <p:cNvSpPr txBox="1"/>
          <p:nvPr/>
        </p:nvSpPr>
        <p:spPr>
          <a:xfrm>
            <a:off x="6096000" y="1066430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1. Materijali i metodologija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3496C3A-C1F1-44D4-759B-857E70E81179}"/>
              </a:ext>
            </a:extLst>
          </p:cNvPr>
          <p:cNvCxnSpPr>
            <a:cxnSpLocks/>
          </p:cNvCxnSpPr>
          <p:nvPr/>
        </p:nvCxnSpPr>
        <p:spPr>
          <a:xfrm>
            <a:off x="838200" y="1700980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EB08F79-3F00-7BC3-13E8-E5B75587B657}"/>
              </a:ext>
            </a:extLst>
          </p:cNvPr>
          <p:cNvSpPr txBox="1"/>
          <p:nvPr/>
        </p:nvSpPr>
        <p:spPr>
          <a:xfrm>
            <a:off x="484239" y="2207327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2400" b="1" dirty="0">
                <a:solidFill>
                  <a:schemeClr val="accent1"/>
                </a:solidFill>
              </a:rPr>
              <a:t>NumPy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96C464-3ECC-39AC-A6B3-722E80619F6D}"/>
              </a:ext>
            </a:extLst>
          </p:cNvPr>
          <p:cNvSpPr txBox="1"/>
          <p:nvPr/>
        </p:nvSpPr>
        <p:spPr>
          <a:xfrm>
            <a:off x="2678799" y="2207327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2400" b="1" dirty="0">
                <a:solidFill>
                  <a:schemeClr val="accent1"/>
                </a:solidFill>
              </a:rPr>
              <a:t>Pandas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DEB99D-58B9-6BDE-286A-6ECCFDB172E3}"/>
              </a:ext>
            </a:extLst>
          </p:cNvPr>
          <p:cNvSpPr txBox="1"/>
          <p:nvPr/>
        </p:nvSpPr>
        <p:spPr>
          <a:xfrm>
            <a:off x="4873359" y="2207327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2400" b="1" dirty="0">
                <a:solidFill>
                  <a:schemeClr val="accent1"/>
                </a:solidFill>
              </a:rPr>
              <a:t>Matplotlib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669EDF-B40E-5686-CC2D-FAFC2DE66A75}"/>
              </a:ext>
            </a:extLst>
          </p:cNvPr>
          <p:cNvSpPr txBox="1"/>
          <p:nvPr/>
        </p:nvSpPr>
        <p:spPr>
          <a:xfrm>
            <a:off x="9262479" y="2207327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2400" b="1" dirty="0">
                <a:solidFill>
                  <a:schemeClr val="accent1"/>
                </a:solidFill>
              </a:rPr>
              <a:t>Django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720A8E-ADC5-A90F-4AC4-A8990BD4E9A7}"/>
              </a:ext>
            </a:extLst>
          </p:cNvPr>
          <p:cNvSpPr txBox="1"/>
          <p:nvPr/>
        </p:nvSpPr>
        <p:spPr>
          <a:xfrm>
            <a:off x="7067919" y="2207327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2400" b="1" dirty="0">
                <a:solidFill>
                  <a:schemeClr val="accent1"/>
                </a:solidFill>
              </a:rPr>
              <a:t>Seaborn</a:t>
            </a:r>
          </a:p>
        </p:txBody>
      </p:sp>
      <p:pic>
        <p:nvPicPr>
          <p:cNvPr id="23" name="Picture 10" descr="seaborn · GitHub">
            <a:extLst>
              <a:ext uri="{FF2B5EF4-FFF2-40B4-BE49-F238E27FC236}">
                <a16:creationId xmlns:a16="http://schemas.microsoft.com/office/drawing/2014/main" id="{416D0EC5-A0A2-C4FB-DBF0-5CCBB23AA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937" y="2788327"/>
            <a:ext cx="2046524" cy="204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NumPy">
            <a:extLst>
              <a:ext uri="{FF2B5EF4-FFF2-40B4-BE49-F238E27FC236}">
                <a16:creationId xmlns:a16="http://schemas.microsoft.com/office/drawing/2014/main" id="{B76F393F-D1E8-C311-0072-B92C969C3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239" y="2849483"/>
            <a:ext cx="2102282" cy="2102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9FE1893-DC94-569E-0669-76BABDAA46FE}"/>
              </a:ext>
            </a:extLst>
          </p:cNvPr>
          <p:cNvSpPr txBox="1"/>
          <p:nvPr/>
        </p:nvSpPr>
        <p:spPr>
          <a:xfrm>
            <a:off x="484239" y="5157020"/>
            <a:ext cx="21945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4"/>
              </a:rPr>
              <a:t>https://numpy.org/</a:t>
            </a:r>
            <a:endParaRPr lang="sr-Latn-ME" sz="1600" dirty="0"/>
          </a:p>
          <a:p>
            <a:pPr algn="ctr"/>
            <a:endParaRPr lang="en-US" sz="1600" dirty="0"/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8804E55A-FEDE-95EB-8EB5-4890AE0472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34" r="71370"/>
          <a:stretch/>
        </p:blipFill>
        <p:spPr bwMode="auto">
          <a:xfrm>
            <a:off x="2838735" y="2671413"/>
            <a:ext cx="1853562" cy="228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357A698-8DAE-001E-1AAB-13811E4C9284}"/>
              </a:ext>
            </a:extLst>
          </p:cNvPr>
          <p:cNvSpPr txBox="1"/>
          <p:nvPr/>
        </p:nvSpPr>
        <p:spPr>
          <a:xfrm>
            <a:off x="2678799" y="5139872"/>
            <a:ext cx="2194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6"/>
              </a:rPr>
              <a:t>https://pandas.pydata.org/about/citing.html</a:t>
            </a:r>
            <a:endParaRPr lang="sr-Latn-ME" sz="1600" dirty="0"/>
          </a:p>
          <a:p>
            <a:pPr algn="ctr"/>
            <a:endParaRPr lang="en-US" sz="1600" dirty="0"/>
          </a:p>
        </p:txBody>
      </p:sp>
      <p:pic>
        <p:nvPicPr>
          <p:cNvPr id="21" name="Picture 8">
            <a:extLst>
              <a:ext uri="{FF2B5EF4-FFF2-40B4-BE49-F238E27FC236}">
                <a16:creationId xmlns:a16="http://schemas.microsoft.com/office/drawing/2014/main" id="{C3A4EFA5-D8C0-9513-01EE-6E7B4373C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130" y="2915080"/>
            <a:ext cx="1793018" cy="1793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4FCF828-4A36-89F3-D4B7-82DF258659EB}"/>
              </a:ext>
            </a:extLst>
          </p:cNvPr>
          <p:cNvSpPr txBox="1"/>
          <p:nvPr/>
        </p:nvSpPr>
        <p:spPr>
          <a:xfrm>
            <a:off x="4873359" y="5157020"/>
            <a:ext cx="219456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8"/>
              </a:rPr>
              <a:t>https://commons.wikimedia.org/wiki/File:Created_with_Matplotlib-logo.svg</a:t>
            </a:r>
            <a:endParaRPr lang="sr-Latn-ME" sz="1600" dirty="0"/>
          </a:p>
          <a:p>
            <a:pPr algn="ctr"/>
            <a:endParaRPr 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0D6042-DC32-717B-6079-EE0F42376596}"/>
              </a:ext>
            </a:extLst>
          </p:cNvPr>
          <p:cNvSpPr txBox="1"/>
          <p:nvPr/>
        </p:nvSpPr>
        <p:spPr>
          <a:xfrm>
            <a:off x="7067919" y="5139872"/>
            <a:ext cx="2194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9"/>
              </a:rPr>
              <a:t>https://github.com/seaborn</a:t>
            </a:r>
            <a:endParaRPr lang="sr-Latn-ME" sz="1600" dirty="0"/>
          </a:p>
          <a:p>
            <a:pPr algn="ctr"/>
            <a:endParaRPr lang="en-US" sz="1600" dirty="0"/>
          </a:p>
        </p:txBody>
      </p:sp>
      <p:pic>
        <p:nvPicPr>
          <p:cNvPr id="25" name="Picture 12" descr="Django Community | Django">
            <a:extLst>
              <a:ext uri="{FF2B5EF4-FFF2-40B4-BE49-F238E27FC236}">
                <a16:creationId xmlns:a16="http://schemas.microsoft.com/office/drawing/2014/main" id="{90B0BCA7-AB22-35A7-A569-4104DCAF5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8397" y="3562679"/>
            <a:ext cx="2194559" cy="76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CCE2206-D556-9C40-F1E7-184DBFE48210}"/>
              </a:ext>
            </a:extLst>
          </p:cNvPr>
          <p:cNvSpPr txBox="1"/>
          <p:nvPr/>
        </p:nvSpPr>
        <p:spPr>
          <a:xfrm>
            <a:off x="9348396" y="5139872"/>
            <a:ext cx="219456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1600" dirty="0">
                <a:hlinkClick r:id="rId11"/>
              </a:rPr>
              <a:t>https://www.djangoproject.com/community/logos/</a:t>
            </a:r>
            <a:endParaRPr lang="sr-Latn-ME" sz="1600" dirty="0"/>
          </a:p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16525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F937A40-15F5-FE9C-23BB-3D7E08DB9A22}"/>
              </a:ext>
            </a:extLst>
          </p:cNvPr>
          <p:cNvSpPr txBox="1">
            <a:spLocks/>
          </p:cNvSpPr>
          <p:nvPr/>
        </p:nvSpPr>
        <p:spPr>
          <a:xfrm>
            <a:off x="838200" y="264087"/>
            <a:ext cx="5700252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Čišćenje skupa podataka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DD4D5-F5F0-D3BC-45B6-84172CDEA569}"/>
              </a:ext>
            </a:extLst>
          </p:cNvPr>
          <p:cNvSpPr txBox="1"/>
          <p:nvPr/>
        </p:nvSpPr>
        <p:spPr>
          <a:xfrm>
            <a:off x="6096000" y="1066430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2. Analiza podataka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BCD3D21-A6BA-5A92-B306-8697774BCDFC}"/>
              </a:ext>
            </a:extLst>
          </p:cNvPr>
          <p:cNvCxnSpPr>
            <a:cxnSpLocks/>
          </p:cNvCxnSpPr>
          <p:nvPr/>
        </p:nvCxnSpPr>
        <p:spPr>
          <a:xfrm>
            <a:off x="838200" y="1700980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040C9B6-95AE-6D88-88F0-8441CFF596D1}"/>
              </a:ext>
            </a:extLst>
          </p:cNvPr>
          <p:cNvSpPr txBox="1"/>
          <p:nvPr/>
        </p:nvSpPr>
        <p:spPr>
          <a:xfrm>
            <a:off x="838200" y="3368229"/>
            <a:ext cx="3655142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sr-Latn-ME" sz="2800" b="1" dirty="0"/>
              <a:t>704 red</a:t>
            </a:r>
          </a:p>
          <a:p>
            <a:pPr algn="ctr"/>
            <a:r>
              <a:rPr lang="sr-Latn-ME" sz="2800" b="1" dirty="0"/>
              <a:t>x</a:t>
            </a:r>
          </a:p>
          <a:p>
            <a:pPr algn="ctr"/>
            <a:r>
              <a:rPr lang="sr-Latn-ME" sz="2800" b="1" dirty="0"/>
              <a:t>41 kolona</a:t>
            </a:r>
            <a:endParaRPr 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DE95C2-A9C7-E393-2818-F834D4A365E6}"/>
              </a:ext>
            </a:extLst>
          </p:cNvPr>
          <p:cNvSpPr txBox="1"/>
          <p:nvPr/>
        </p:nvSpPr>
        <p:spPr>
          <a:xfrm>
            <a:off x="7698658" y="3368229"/>
            <a:ext cx="3655142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sr-Latn-ME" sz="2800" b="1" dirty="0"/>
              <a:t>176 red</a:t>
            </a:r>
          </a:p>
          <a:p>
            <a:pPr algn="ctr"/>
            <a:r>
              <a:rPr lang="sr-Latn-ME" sz="2800" b="1" dirty="0"/>
              <a:t>x</a:t>
            </a:r>
          </a:p>
          <a:p>
            <a:pPr algn="ctr"/>
            <a:r>
              <a:rPr lang="sr-Latn-ME" sz="2800" b="1" dirty="0"/>
              <a:t>17 kolona</a:t>
            </a:r>
            <a:endParaRPr lang="en-US" sz="2800" b="1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9A031160-7879-0F0B-F270-99FF2AADBDDA}"/>
              </a:ext>
            </a:extLst>
          </p:cNvPr>
          <p:cNvSpPr/>
          <p:nvPr/>
        </p:nvSpPr>
        <p:spPr>
          <a:xfrm>
            <a:off x="4517923" y="3618271"/>
            <a:ext cx="3156154" cy="82099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612156-E81F-838A-6881-8D976E13D2E0}"/>
              </a:ext>
            </a:extLst>
          </p:cNvPr>
          <p:cNvSpPr txBox="1"/>
          <p:nvPr/>
        </p:nvSpPr>
        <p:spPr>
          <a:xfrm>
            <a:off x="4517923" y="3828712"/>
            <a:ext cx="280219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sr-Latn-ME" sz="2000" dirty="0">
                <a:solidFill>
                  <a:schemeClr val="bg1"/>
                </a:solidFill>
              </a:rPr>
              <a:t>Proces čišćenja podataka</a:t>
            </a:r>
            <a:endParaRPr lang="sr-Latn-M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804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52726-1B20-E62D-F68F-2AC23144F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70987" cy="4351338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sr-Latn-ME" dirty="0"/>
              <a:t>Korelacija je numerički izražena koeficijentom korelacije</a:t>
            </a:r>
          </a:p>
          <a:p>
            <a:pPr>
              <a:lnSpc>
                <a:spcPct val="100000"/>
              </a:lnSpc>
            </a:pPr>
            <a:r>
              <a:rPr lang="sr-Latn-ME" dirty="0"/>
              <a:t>Vrijednost koeficijenta prikazuje kako se jedna varijabla mijenja u odnosu na promjenu druge</a:t>
            </a:r>
          </a:p>
          <a:p>
            <a:pPr>
              <a:lnSpc>
                <a:spcPct val="100000"/>
              </a:lnSpc>
            </a:pPr>
            <a:r>
              <a:rPr lang="sr-Latn-ME" dirty="0"/>
              <a:t>Broj šuteva u okvir gola i broj golova su u perfektnoj pozitivnoj korelaciji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5DAB57C-41DC-CAAE-2ACA-6A9429626152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5700252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Korelacija u podacima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413C06-D583-CA0E-489F-68A97A29D1C5}"/>
              </a:ext>
            </a:extLst>
          </p:cNvPr>
          <p:cNvSpPr txBox="1"/>
          <p:nvPr/>
        </p:nvSpPr>
        <p:spPr>
          <a:xfrm>
            <a:off x="6096000" y="640231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2. Analiza podataka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8C8EB4-F4A8-E833-17AB-C638B7F57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114" y="1242197"/>
            <a:ext cx="5417572" cy="5245586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4110711-ED53-046D-70E0-797A7C986245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561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D42EF46-955A-C4E6-67FE-060B676746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111" y="2450837"/>
            <a:ext cx="7343775" cy="3343275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E9A17E1-94F8-7671-FFC2-B234DB3E7752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5700252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Arhitektura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5B5B2B-B768-3B09-798A-8D5B8EBD687E}"/>
              </a:ext>
            </a:extLst>
          </p:cNvPr>
          <p:cNvSpPr txBox="1"/>
          <p:nvPr/>
        </p:nvSpPr>
        <p:spPr>
          <a:xfrm>
            <a:off x="6096000" y="640231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3. Razvoj veb aplikacije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84A8BC7-A84E-668B-94AE-29AD5F83CF3C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0A452B1-93C0-6205-C4BE-694528F1CACC}"/>
              </a:ext>
            </a:extLst>
          </p:cNvPr>
          <p:cNvSpPr txBox="1"/>
          <p:nvPr/>
        </p:nvSpPr>
        <p:spPr>
          <a:xfrm>
            <a:off x="838199" y="1453201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sr-Latn-ME" sz="2000" dirty="0"/>
              <a:t>Arhitektura sistema je slična standardnoj Django arhitekturi osim što je baza podataka zamijenjena skupom podataka (CSV fajlom), i dodatkom utils fajla koji služi za vizualizaciju podataka.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84D1D6-8F1B-7F97-3206-05FE5DC46975}"/>
              </a:ext>
            </a:extLst>
          </p:cNvPr>
          <p:cNvSpPr txBox="1"/>
          <p:nvPr/>
        </p:nvSpPr>
        <p:spPr>
          <a:xfrm>
            <a:off x="1489585" y="5826521"/>
            <a:ext cx="92128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sr-Latn-ME" sz="1400" b="0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Autor po uzoru na rad:</a:t>
            </a:r>
          </a:p>
          <a:p>
            <a:pPr algn="just"/>
            <a:r>
              <a:rPr lang="en-US" sz="1400" b="0" i="0" u="none" strike="noStrike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Bioco</a:t>
            </a:r>
            <a:r>
              <a:rPr lang="en-US" sz="1400" b="0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, Joao </a:t>
            </a:r>
            <a:r>
              <a:rPr lang="en-US" sz="1400" b="0" i="0" u="none" strike="noStrike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i</a:t>
            </a:r>
            <a:r>
              <a:rPr lang="en-US" sz="1400" b="0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 Rocha, Álvaro. (2019). </a:t>
            </a:r>
            <a:r>
              <a:rPr lang="en-US" sz="1400" b="0" i="1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Web Application for Management of Scientific Conferences</a:t>
            </a:r>
            <a:r>
              <a:rPr lang="en-US" sz="1400" b="0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. In New Knowledge in Information Systems and Technologies. Springer International Publishing. </a:t>
            </a:r>
            <a:r>
              <a:rPr lang="en-US" sz="1400" b="0" i="0" u="none" strike="noStrike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Strana</a:t>
            </a:r>
            <a:r>
              <a:rPr lang="en-US" sz="1400" b="0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 br. 770. 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652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94E2D72-12F0-BE1F-E18C-ED814E377170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5700252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solidFill>
                  <a:schemeClr val="accent2"/>
                </a:solidFill>
              </a:rPr>
              <a:t>Veb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>
                <a:solidFill>
                  <a:schemeClr val="accent2"/>
                </a:solidFill>
              </a:rPr>
              <a:t>aplikacija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7A0D73-09E0-8219-9220-9BD372281EF3}"/>
              </a:ext>
            </a:extLst>
          </p:cNvPr>
          <p:cNvSpPr txBox="1"/>
          <p:nvPr/>
        </p:nvSpPr>
        <p:spPr>
          <a:xfrm>
            <a:off x="6096000" y="640231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3. Razvoj veb aplikacije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F12B7C3-572F-0D35-F8A6-5130790A3584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" name="Snimak sajta">
            <a:hlinkClick r:id="" action="ppaction://media"/>
            <a:extLst>
              <a:ext uri="{FF2B5EF4-FFF2-40B4-BE49-F238E27FC236}">
                <a16:creationId xmlns:a16="http://schemas.microsoft.com/office/drawing/2014/main" id="{B60E1F7C-D741-443B-7128-F5F8F02C10F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92" end="10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4168" y="1523764"/>
            <a:ext cx="9163664" cy="515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81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50"/>
    </mc:Choice>
    <mc:Fallback xmlns="">
      <p:transition spd="slow" advTm="51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2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5390B1-DBBD-6234-24D5-AE24592D94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r>
              <a:rPr lang="sr-Latn-ME" sz="3200" dirty="0">
                <a:solidFill>
                  <a:schemeClr val="accent2">
                    <a:lumMod val="75000"/>
                  </a:schemeClr>
                </a:solidFill>
              </a:rPr>
              <a:t>Pandas (fajl)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E95C773-12CC-A211-518F-EA617CD5505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sr-Latn-ME" dirty="0"/>
              <a:t>Kompatibilnost sa ostalim paketima za analizu podataka</a:t>
            </a:r>
          </a:p>
          <a:p>
            <a:r>
              <a:rPr lang="sr-Latn-ME" dirty="0"/>
              <a:t>Parsiranje različitih tipova fajlova</a:t>
            </a:r>
          </a:p>
          <a:p>
            <a:r>
              <a:rPr lang="sr-Latn-ME" dirty="0"/>
              <a:t>Fajl je ograničen izvor podataka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152E111-717B-A9BC-9ED6-918E57D13B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081587" cy="3522099"/>
          </a:xfrm>
        </p:spPr>
        <p:txBody>
          <a:bodyPr/>
          <a:lstStyle/>
          <a:p>
            <a:r>
              <a:rPr lang="sr-Latn-ME" dirty="0"/>
              <a:t>Bolja brzina odgovora u odnosu na Pandas </a:t>
            </a:r>
          </a:p>
          <a:p>
            <a:r>
              <a:rPr lang="sr-Latn-ME" dirty="0"/>
              <a:t>Nije ograničen kao fajl zbog CRUD operacija</a:t>
            </a:r>
          </a:p>
          <a:p>
            <a:endParaRPr lang="sr-Latn-ME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EEF66E-37D2-4A9E-5630-7B74C00DC3ED}"/>
              </a:ext>
            </a:extLst>
          </p:cNvPr>
          <p:cNvSpPr txBox="1">
            <a:spLocks/>
          </p:cNvSpPr>
          <p:nvPr/>
        </p:nvSpPr>
        <p:spPr>
          <a:xfrm>
            <a:off x="838200" y="370217"/>
            <a:ext cx="6565490" cy="793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ME" b="1" dirty="0">
                <a:solidFill>
                  <a:schemeClr val="accent2"/>
                </a:solidFill>
              </a:rPr>
              <a:t>Pandas vs SQL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C54EF7-1E2A-AE13-CD23-91FCD1B392D8}"/>
              </a:ext>
            </a:extLst>
          </p:cNvPr>
          <p:cNvSpPr txBox="1"/>
          <p:nvPr/>
        </p:nvSpPr>
        <p:spPr>
          <a:xfrm>
            <a:off x="6096000" y="640231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Latn-ME" sz="2800" b="1" dirty="0">
                <a:solidFill>
                  <a:schemeClr val="accent2"/>
                </a:solidFill>
                <a:latin typeface="+mj-lt"/>
              </a:rPr>
              <a:t>4. Diskusija</a:t>
            </a:r>
            <a:endParaRPr lang="en-US" sz="2800" b="1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FC439F4-AD2E-596A-332B-366F612365BD}"/>
              </a:ext>
            </a:extLst>
          </p:cNvPr>
          <p:cNvCxnSpPr>
            <a:cxnSpLocks/>
          </p:cNvCxnSpPr>
          <p:nvPr/>
        </p:nvCxnSpPr>
        <p:spPr>
          <a:xfrm>
            <a:off x="838200" y="1274781"/>
            <a:ext cx="10515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7CBB9D9-F3C1-C58D-421B-0FC1504CF3B6}"/>
              </a:ext>
            </a:extLst>
          </p:cNvPr>
          <p:cNvSpPr txBox="1">
            <a:spLocks/>
          </p:cNvSpPr>
          <p:nvPr/>
        </p:nvSpPr>
        <p:spPr>
          <a:xfrm>
            <a:off x="6096000" y="1681163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ME" sz="3200" dirty="0">
                <a:solidFill>
                  <a:schemeClr val="accent2">
                    <a:lumMod val="75000"/>
                  </a:schemeClr>
                </a:solidFill>
              </a:rPr>
              <a:t>SQL (baza podataka)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14583A-DC7E-2D00-BF13-DAE4B2E6DE1A}"/>
              </a:ext>
            </a:extLst>
          </p:cNvPr>
          <p:cNvSpPr txBox="1"/>
          <p:nvPr/>
        </p:nvSpPr>
        <p:spPr>
          <a:xfrm>
            <a:off x="838200" y="5793056"/>
            <a:ext cx="10514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u="none" strike="noStrike" baseline="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Schüle</a:t>
            </a:r>
            <a:r>
              <a:rPr lang="en-US" sz="18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, M. E. (2023). </a:t>
            </a:r>
            <a:r>
              <a:rPr lang="en-US" sz="1800" b="0" i="1" u="none" strike="noStrike" baseline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Blue Elephants Inspecting Pandas</a:t>
            </a:r>
            <a:r>
              <a:rPr lang="en-US" sz="18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. </a:t>
            </a:r>
            <a:r>
              <a:rPr lang="en-US" sz="1800" b="0" i="0" u="none" strike="noStrike" baseline="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Strana</a:t>
            </a:r>
            <a:r>
              <a:rPr lang="en-US" sz="1800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rPr>
              <a:t> br. 9.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972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451</Words>
  <Application>Microsoft Office PowerPoint</Application>
  <PresentationFormat>Widescreen</PresentationFormat>
  <Paragraphs>78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Sadržaj</vt:lpstr>
      <vt:lpstr>Skup podataka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5</cp:revision>
  <dcterms:created xsi:type="dcterms:W3CDTF">2023-09-24T19:35:42Z</dcterms:created>
  <dcterms:modified xsi:type="dcterms:W3CDTF">2023-10-01T21:32:49Z</dcterms:modified>
</cp:coreProperties>
</file>

<file path=docProps/thumbnail.jpeg>
</file>